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8"/>
  </p:notesMasterIdLst>
  <p:sldIdLst>
    <p:sldId id="277" r:id="rId2"/>
    <p:sldId id="257" r:id="rId3"/>
    <p:sldId id="258" r:id="rId4"/>
    <p:sldId id="259" r:id="rId5"/>
    <p:sldId id="265" r:id="rId6"/>
    <p:sldId id="264" r:id="rId7"/>
    <p:sldId id="263" r:id="rId8"/>
    <p:sldId id="279" r:id="rId9"/>
    <p:sldId id="268" r:id="rId10"/>
    <p:sldId id="272" r:id="rId11"/>
    <p:sldId id="262" r:id="rId12"/>
    <p:sldId id="286" r:id="rId13"/>
    <p:sldId id="308" r:id="rId14"/>
    <p:sldId id="309" r:id="rId15"/>
    <p:sldId id="307" r:id="rId16"/>
    <p:sldId id="275" r:id="rId17"/>
  </p:sldIdLst>
  <p:sldSz cx="9144000" cy="5143500" type="screen16x9"/>
  <p:notesSz cx="6858000" cy="9144000"/>
  <p:embeddedFontLst>
    <p:embeddedFont>
      <p:font typeface="Athiti Medium" panose="020B0604020202020204" pitchFamily="3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priola" panose="02010603030502060004" pitchFamily="2" charset="77"/>
      <p:regular r:id="rId25"/>
    </p:embeddedFont>
    <p:embeddedFont>
      <p:font typeface="Fira Sans Extra Condensed Medium" panose="020B0503050000020004" pitchFamily="34" charset="0"/>
      <p:regular r:id="rId26"/>
      <p:bold r:id="rId27"/>
      <p:italic r:id="rId28"/>
      <p:boldItalic r:id="rId29"/>
    </p:embeddedFont>
    <p:embeddedFont>
      <p:font typeface="Nunito Light" panose="020F0302020204030204" pitchFamily="34" charset="0"/>
      <p:regular r:id="rId30"/>
      <p:italic r:id="rId31"/>
    </p:embeddedFont>
    <p:embeddedFont>
      <p:font typeface="Oswald" pitchFamily="2" charset="77"/>
      <p:regular r:id="rId32"/>
      <p:bold r:id="rId33"/>
    </p:embeddedFont>
    <p:embeddedFont>
      <p:font typeface="Raleway SemiBold" panose="020F0502020204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E68F1D-3232-49C7-A959-3DE05690A49F}">
  <a:tblStyle styleId="{FEE68F1D-3232-49C7-A959-3DE05690A4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>
      <p:cViewPr varScale="1">
        <p:scale>
          <a:sx n="120" d="100"/>
          <a:sy n="120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6da978006a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6da978006a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77d38af94d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77d38af94d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da978006a_0_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da978006a_0_7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6da978006a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6da978006a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6da978006a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6da978006a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348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6da978006a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6da978006a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920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6da978006a_0_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6da978006a_0_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923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6da978006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6da978006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dbb327575_1_33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dbb327575_1_33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da97800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da97800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a978006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a978006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a978006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a978006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dbb327575_1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dbb327575_1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da978006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da978006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6da978006a_0_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6da978006a_0_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da978006a_0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da978006a_0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962525" y="190500"/>
            <a:ext cx="4010100" cy="32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flipH="1">
            <a:off x="933300" y="1653175"/>
            <a:ext cx="8210700" cy="3490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-557174" y="1015550"/>
            <a:ext cx="499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5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95826" y="1477011"/>
            <a:ext cx="3037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2219325" y="2340000"/>
            <a:ext cx="2214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 rot="-5400000" flipH="1">
            <a:off x="6634850" y="972000"/>
            <a:ext cx="5147400" cy="3199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ctrTitle"/>
          </p:nvPr>
        </p:nvSpPr>
        <p:spPr>
          <a:xfrm flipH="1">
            <a:off x="1145657" y="1861693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 flipH="1">
            <a:off x="940457" y="2281000"/>
            <a:ext cx="2010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ctrTitle" idx="2"/>
          </p:nvPr>
        </p:nvSpPr>
        <p:spPr>
          <a:xfrm flipH="1">
            <a:off x="6392668" y="1861693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 flipH="1">
            <a:off x="6316468" y="2281008"/>
            <a:ext cx="1752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ctrTitle" idx="4"/>
          </p:nvPr>
        </p:nvSpPr>
        <p:spPr>
          <a:xfrm flipH="1">
            <a:off x="3764386" y="1861693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 flipH="1">
            <a:off x="3615736" y="2281008"/>
            <a:ext cx="18978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ctrTitle" idx="6"/>
          </p:nvPr>
        </p:nvSpPr>
        <p:spPr>
          <a:xfrm flipH="1">
            <a:off x="1145657" y="3652526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 flipH="1">
            <a:off x="997007" y="4087983"/>
            <a:ext cx="1897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ctrTitle" idx="8"/>
          </p:nvPr>
        </p:nvSpPr>
        <p:spPr>
          <a:xfrm flipH="1">
            <a:off x="6392668" y="3652526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 flipH="1">
            <a:off x="6115618" y="4087983"/>
            <a:ext cx="2154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ctrTitle" idx="13"/>
          </p:nvPr>
        </p:nvSpPr>
        <p:spPr>
          <a:xfrm flipH="1">
            <a:off x="3764386" y="3652526"/>
            <a:ext cx="160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 flipH="1">
            <a:off x="3559186" y="4087983"/>
            <a:ext cx="2010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title" idx="15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5_1">
    <p:bg>
      <p:bgPr>
        <a:solidFill>
          <a:schemeClr val="accent4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body" idx="1"/>
          </p:nvPr>
        </p:nvSpPr>
        <p:spPr>
          <a:xfrm>
            <a:off x="1004975" y="1365325"/>
            <a:ext cx="7070700" cy="29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aleway SemiBold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2295525" y="1512350"/>
            <a:ext cx="6247800" cy="19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6000" b="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455275" y="2434975"/>
            <a:ext cx="3596400" cy="11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9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1686000" y="952500"/>
            <a:ext cx="7458000" cy="4191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9450811" y="723510"/>
            <a:ext cx="39" cy="7585"/>
          </a:xfrm>
          <a:custGeom>
            <a:avLst/>
            <a:gdLst/>
            <a:ahLst/>
            <a:cxnLst/>
            <a:rect l="l" t="t" r="r" b="b"/>
            <a:pathLst>
              <a:path w="1" h="196" extrusionOk="0">
                <a:moveTo>
                  <a:pt x="1" y="195"/>
                </a:moveTo>
                <a:cubicBezTo>
                  <a:pt x="1" y="122"/>
                  <a:pt x="1" y="73"/>
                  <a:pt x="1" y="0"/>
                </a:cubicBezTo>
                <a:cubicBezTo>
                  <a:pt x="1" y="73"/>
                  <a:pt x="1" y="122"/>
                  <a:pt x="1" y="195"/>
                </a:cubicBezTo>
                <a:close/>
              </a:path>
            </a:pathLst>
          </a:custGeom>
          <a:solidFill>
            <a:srgbClr val="E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4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 flipH="1">
            <a:off x="431850" y="230300"/>
            <a:ext cx="4704600" cy="468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7"/>
          <p:cNvSpPr/>
          <p:nvPr/>
        </p:nvSpPr>
        <p:spPr>
          <a:xfrm flipH="1">
            <a:off x="-296400" y="0"/>
            <a:ext cx="9473700" cy="51435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678850" y="3780742"/>
            <a:ext cx="28080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5848350" y="3035825"/>
            <a:ext cx="263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88100" y="1351100"/>
            <a:ext cx="6367800" cy="22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/>
          <p:nvPr/>
        </p:nvSpPr>
        <p:spPr>
          <a:xfrm rot="10800000" flipH="1">
            <a:off x="-33300" y="25"/>
            <a:ext cx="5491200" cy="5177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subTitle" idx="1"/>
          </p:nvPr>
        </p:nvSpPr>
        <p:spPr>
          <a:xfrm flipH="1">
            <a:off x="5206197" y="1812635"/>
            <a:ext cx="23775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ubTitle" idx="2"/>
          </p:nvPr>
        </p:nvSpPr>
        <p:spPr>
          <a:xfrm flipH="1">
            <a:off x="5206197" y="4029572"/>
            <a:ext cx="23775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title" hasCustomPrompt="1"/>
          </p:nvPr>
        </p:nvSpPr>
        <p:spPr>
          <a:xfrm>
            <a:off x="3983078" y="1596163"/>
            <a:ext cx="1188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3"/>
          </p:nvPr>
        </p:nvSpPr>
        <p:spPr>
          <a:xfrm flipH="1">
            <a:off x="5206197" y="2927235"/>
            <a:ext cx="23775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ubTitle" idx="4"/>
          </p:nvPr>
        </p:nvSpPr>
        <p:spPr>
          <a:xfrm flipH="1">
            <a:off x="5206197" y="1503928"/>
            <a:ext cx="3200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3000">
                <a:solidFill>
                  <a:srgbClr val="000000"/>
                </a:solidFill>
                <a:latin typeface="Capriola"/>
                <a:ea typeface="Capriola"/>
                <a:cs typeface="Capriola"/>
                <a:sym typeface="Caprio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ubTitle" idx="5"/>
          </p:nvPr>
        </p:nvSpPr>
        <p:spPr>
          <a:xfrm flipH="1">
            <a:off x="5206197" y="3716345"/>
            <a:ext cx="3200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3000">
                <a:solidFill>
                  <a:srgbClr val="000000"/>
                </a:solidFill>
                <a:latin typeface="Capriola"/>
                <a:ea typeface="Capriola"/>
                <a:cs typeface="Capriola"/>
                <a:sym typeface="Caprio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ubTitle" idx="6"/>
          </p:nvPr>
        </p:nvSpPr>
        <p:spPr>
          <a:xfrm flipH="1">
            <a:off x="5206197" y="2619218"/>
            <a:ext cx="3436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3000">
                <a:solidFill>
                  <a:srgbClr val="000000"/>
                </a:solidFill>
                <a:latin typeface="Capriola"/>
                <a:ea typeface="Capriola"/>
                <a:cs typeface="Capriola"/>
                <a:sym typeface="Caprio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title" idx="7" hasCustomPrompt="1"/>
          </p:nvPr>
        </p:nvSpPr>
        <p:spPr>
          <a:xfrm>
            <a:off x="3983078" y="2706557"/>
            <a:ext cx="1188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2"/>
          <p:cNvSpPr txBox="1">
            <a:spLocks noGrp="1"/>
          </p:cNvSpPr>
          <p:nvPr>
            <p:ph type="title" idx="8" hasCustomPrompt="1"/>
          </p:nvPr>
        </p:nvSpPr>
        <p:spPr>
          <a:xfrm>
            <a:off x="3983078" y="3816951"/>
            <a:ext cx="1188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9"/>
          </p:nvPr>
        </p:nvSpPr>
        <p:spPr>
          <a:xfrm>
            <a:off x="660000" y="522875"/>
            <a:ext cx="2766300" cy="13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chemeClr val="accen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 flipH="1">
            <a:off x="171376" y="190500"/>
            <a:ext cx="4010100" cy="320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1" y="1653175"/>
            <a:ext cx="8210700" cy="34902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/>
          </p:nvPr>
        </p:nvSpPr>
        <p:spPr>
          <a:xfrm flipH="1">
            <a:off x="4710675" y="1015550"/>
            <a:ext cx="499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5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"/>
          </p:nvPr>
        </p:nvSpPr>
        <p:spPr>
          <a:xfrm flipH="1">
            <a:off x="4710675" y="1477011"/>
            <a:ext cx="3037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710676" y="2340000"/>
            <a:ext cx="2214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 2">
  <p:cSld name="CUSTOM_2_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 rot="5400000" flipH="1">
            <a:off x="-974100" y="973875"/>
            <a:ext cx="5147400" cy="3199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623250" y="1412650"/>
            <a:ext cx="2967600" cy="322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 flipH="1">
            <a:off x="3643826" y="3025725"/>
            <a:ext cx="245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000" b="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1"/>
          </p:nvPr>
        </p:nvSpPr>
        <p:spPr>
          <a:xfrm flipH="1">
            <a:off x="3962276" y="3444450"/>
            <a:ext cx="181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ctrTitle" idx="2"/>
          </p:nvPr>
        </p:nvSpPr>
        <p:spPr>
          <a:xfrm flipH="1">
            <a:off x="6454356" y="302571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000" b="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3"/>
          </p:nvPr>
        </p:nvSpPr>
        <p:spPr>
          <a:xfrm flipH="1">
            <a:off x="6284856" y="3444450"/>
            <a:ext cx="1899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ctrTitle" idx="4"/>
          </p:nvPr>
        </p:nvSpPr>
        <p:spPr>
          <a:xfrm flipH="1">
            <a:off x="3962276" y="1412643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000" b="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5"/>
          </p:nvPr>
        </p:nvSpPr>
        <p:spPr>
          <a:xfrm flipH="1">
            <a:off x="3884726" y="1831375"/>
            <a:ext cx="1970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ctrTitle" idx="6"/>
          </p:nvPr>
        </p:nvSpPr>
        <p:spPr>
          <a:xfrm flipH="1">
            <a:off x="6008556" y="1412650"/>
            <a:ext cx="245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0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7"/>
          </p:nvPr>
        </p:nvSpPr>
        <p:spPr>
          <a:xfrm flipH="1">
            <a:off x="6284856" y="1831375"/>
            <a:ext cx="1899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 idx="8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 b="1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priola"/>
              <a:buNone/>
              <a:defRPr sz="2800">
                <a:solidFill>
                  <a:schemeClr val="dk1"/>
                </a:solidFill>
                <a:latin typeface="Capriola"/>
                <a:ea typeface="Capriola"/>
                <a:cs typeface="Capriola"/>
                <a:sym typeface="Caprio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thiti Medium"/>
              <a:buChar char="●"/>
              <a:defRPr sz="1800"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○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■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hiti Medium"/>
              <a:buChar char="●"/>
              <a:defRPr>
                <a:solidFill>
                  <a:schemeClr val="dk2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○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■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●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hiti Medium"/>
              <a:buChar char="○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thiti Medium"/>
              <a:buChar char="■"/>
              <a:defRPr>
                <a:solidFill>
                  <a:schemeClr val="dk1"/>
                </a:solidFill>
                <a:latin typeface="Athiti Medium"/>
                <a:ea typeface="Athiti Medium"/>
                <a:cs typeface="Athiti Medium"/>
                <a:sym typeface="Athiti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2" r:id="rId9"/>
    <p:sldLayoutId id="2147483663" r:id="rId10"/>
    <p:sldLayoutId id="2147483665" r:id="rId11"/>
    <p:sldLayoutId id="2147483668" r:id="rId12"/>
    <p:sldLayoutId id="214748367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0"/>
          <p:cNvSpPr txBox="1">
            <a:spLocks noGrp="1"/>
          </p:cNvSpPr>
          <p:nvPr>
            <p:ph type="title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/>
              <a:t>lAPORAN</a:t>
            </a:r>
            <a:r>
              <a:rPr lang="en" sz="1800" dirty="0"/>
              <a:t> TUGAS AKHIR</a:t>
            </a:r>
            <a:br>
              <a:rPr lang="en" sz="1800" dirty="0"/>
            </a:br>
            <a:r>
              <a:rPr lang="en" sz="1800" dirty="0"/>
              <a:t>PROGRAM PENJUALAN JUS BUAH</a:t>
            </a:r>
            <a:endParaRPr sz="1800" dirty="0"/>
          </a:p>
        </p:txBody>
      </p:sp>
      <p:sp>
        <p:nvSpPr>
          <p:cNvPr id="601" name="Google Shape;601;p50"/>
          <p:cNvSpPr txBox="1">
            <a:spLocks noGrp="1"/>
          </p:cNvSpPr>
          <p:nvPr>
            <p:ph type="ctrTitle" idx="4294967295"/>
          </p:nvPr>
        </p:nvSpPr>
        <p:spPr>
          <a:xfrm flipH="1">
            <a:off x="3664350" y="2526293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>
                <a:solidFill>
                  <a:srgbClr val="FFFFFF"/>
                </a:solidFill>
              </a:rPr>
              <a:t>Goal</a:t>
            </a:r>
            <a:endParaRPr sz="2000" b="0">
              <a:solidFill>
                <a:srgbClr val="FFFFFF"/>
              </a:solidFill>
            </a:endParaRPr>
          </a:p>
        </p:txBody>
      </p:sp>
      <p:sp>
        <p:nvSpPr>
          <p:cNvPr id="605" name="Google Shape;605;p50"/>
          <p:cNvSpPr txBox="1">
            <a:spLocks noGrp="1"/>
          </p:cNvSpPr>
          <p:nvPr>
            <p:ph type="ctrTitle" idx="4294967295"/>
          </p:nvPr>
        </p:nvSpPr>
        <p:spPr>
          <a:xfrm flipH="1">
            <a:off x="3664350" y="2526293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>
                <a:solidFill>
                  <a:srgbClr val="FFFFFF"/>
                </a:solidFill>
              </a:rPr>
              <a:t>Goal</a:t>
            </a:r>
            <a:endParaRPr sz="2000" b="0">
              <a:solidFill>
                <a:srgbClr val="FFFFFF"/>
              </a:solidFill>
            </a:endParaRPr>
          </a:p>
        </p:txBody>
      </p:sp>
      <p:sp>
        <p:nvSpPr>
          <p:cNvPr id="619" name="Google Shape;619;p50"/>
          <p:cNvSpPr/>
          <p:nvPr/>
        </p:nvSpPr>
        <p:spPr>
          <a:xfrm rot="10800000" flipH="1">
            <a:off x="-299200" y="-239800"/>
            <a:ext cx="2636700" cy="17709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B5C82B-951C-DBA9-912D-EBCE4BF47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616" y="1288793"/>
            <a:ext cx="1815300" cy="181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822206-74CA-980F-54B1-B97BE5BA256E}"/>
              </a:ext>
            </a:extLst>
          </p:cNvPr>
          <p:cNvSpPr txBox="1"/>
          <p:nvPr/>
        </p:nvSpPr>
        <p:spPr>
          <a:xfrm>
            <a:off x="2889503" y="3104093"/>
            <a:ext cx="3409893" cy="1731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" dirty="0"/>
              <a:t>OLEH :</a:t>
            </a:r>
          </a:p>
          <a:p>
            <a:pPr algn="ctr">
              <a:lnSpc>
                <a:spcPct val="150000"/>
              </a:lnSpc>
            </a:pPr>
            <a:r>
              <a:rPr lang="en-US" sz="800" dirty="0"/>
              <a:t>FARHAN IRGI FARESCHY</a:t>
            </a:r>
          </a:p>
          <a:p>
            <a:pPr algn="ctr">
              <a:lnSpc>
                <a:spcPct val="150000"/>
              </a:lnSpc>
            </a:pPr>
            <a:r>
              <a:rPr lang="en-US" sz="800" dirty="0"/>
              <a:t>2200018126</a:t>
            </a:r>
          </a:p>
          <a:p>
            <a:pPr algn="ctr">
              <a:lnSpc>
                <a:spcPct val="150000"/>
              </a:lnSpc>
            </a:pPr>
            <a:r>
              <a:rPr lang="en-US" sz="800" dirty="0"/>
              <a:t>https://</a:t>
            </a:r>
            <a:r>
              <a:rPr lang="en-US" sz="800" dirty="0" err="1"/>
              <a:t>github.com</a:t>
            </a:r>
            <a:r>
              <a:rPr lang="en-US" sz="800" dirty="0"/>
              <a:t>/</a:t>
            </a:r>
            <a:r>
              <a:rPr lang="en-US" sz="800" dirty="0" err="1"/>
              <a:t>FarhanIrgi</a:t>
            </a:r>
            <a:r>
              <a:rPr lang="en-US" sz="800" dirty="0"/>
              <a:t>/Program-</a:t>
            </a:r>
            <a:r>
              <a:rPr lang="en-US" sz="800" dirty="0" err="1"/>
              <a:t>Penjualan</a:t>
            </a:r>
            <a:r>
              <a:rPr lang="en-US" sz="800" dirty="0"/>
              <a:t>-Jus-</a:t>
            </a:r>
            <a:r>
              <a:rPr lang="en-US" sz="800" dirty="0" err="1"/>
              <a:t>Buah.git</a:t>
            </a:r>
            <a:endParaRPr lang="en-US" sz="800" dirty="0"/>
          </a:p>
          <a:p>
            <a:pPr algn="ctr">
              <a:lnSpc>
                <a:spcPct val="150000"/>
              </a:lnSpc>
            </a:pPr>
            <a:r>
              <a:rPr lang="en-US" sz="800" dirty="0"/>
              <a:t>DOSEN PENGAMPU   : </a:t>
            </a:r>
            <a:r>
              <a:rPr lang="en-ID" sz="8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Ali </a:t>
            </a:r>
            <a:r>
              <a:rPr lang="en-ID" sz="8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Tarmuji</a:t>
            </a:r>
            <a:r>
              <a:rPr lang="en-ID" sz="8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 S.T., M.Cs.</a:t>
            </a:r>
          </a:p>
          <a:p>
            <a:pPr algn="ctr">
              <a:lnSpc>
                <a:spcPct val="150000"/>
              </a:lnSpc>
            </a:pPr>
            <a:r>
              <a:rPr lang="en-ID" sz="800" dirty="0">
                <a:solidFill>
                  <a:srgbClr val="333333"/>
                </a:solidFill>
                <a:latin typeface="Arial" panose="020B0604020202020204" pitchFamily="34" charset="0"/>
              </a:rPr>
              <a:t>INFORMATIKA</a:t>
            </a:r>
            <a:endParaRPr lang="en-ID" sz="8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ID" sz="800" dirty="0">
                <a:solidFill>
                  <a:srgbClr val="333333"/>
                </a:solidFill>
                <a:latin typeface="Arial" panose="020B0604020202020204" pitchFamily="34" charset="0"/>
              </a:rPr>
              <a:t>FAKULTAS TEKNOLOGI INDUSTRI</a:t>
            </a:r>
          </a:p>
          <a:p>
            <a:pPr algn="ctr">
              <a:lnSpc>
                <a:spcPct val="150000"/>
              </a:lnSpc>
            </a:pPr>
            <a:r>
              <a:rPr lang="en-ID" sz="800" dirty="0">
                <a:solidFill>
                  <a:srgbClr val="333333"/>
                </a:solidFill>
                <a:latin typeface="Arial" panose="020B0604020202020204" pitchFamily="34" charset="0"/>
              </a:rPr>
              <a:t>UNIVERSITAS AHMAD DAHLAN</a:t>
            </a:r>
            <a:endParaRPr lang="en-US" sz="800" dirty="0"/>
          </a:p>
          <a:p>
            <a:pPr algn="ctr">
              <a:lnSpc>
                <a:spcPct val="150000"/>
              </a:lnSpc>
            </a:pPr>
            <a:endParaRPr lang="en-US" sz="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F8BBD3B2-EB06-338E-5A35-1AA63810F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59" y="346050"/>
            <a:ext cx="3640730" cy="4672012"/>
          </a:xfrm>
          <a:prstGeom prst="rect">
            <a:avLst/>
          </a:prstGeom>
        </p:spPr>
      </p:pic>
      <p:pic>
        <p:nvPicPr>
          <p:cNvPr id="2" name="Picture 1" descr="A picture containing table&#10;&#10;Description automatically generated">
            <a:extLst>
              <a:ext uri="{FF2B5EF4-FFF2-40B4-BE49-F238E27FC236}">
                <a16:creationId xmlns:a16="http://schemas.microsoft.com/office/drawing/2014/main" id="{0ABBA5C4-63A3-A3CC-5C78-BE0328A77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0204" y="346050"/>
            <a:ext cx="4414837" cy="46720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ble&#10;&#10;Description automatically generated">
            <a:extLst>
              <a:ext uri="{FF2B5EF4-FFF2-40B4-BE49-F238E27FC236}">
                <a16:creationId xmlns:a16="http://schemas.microsoft.com/office/drawing/2014/main" id="{9BBEB320-886C-43A6-5557-6FD607EAF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95" y="314325"/>
            <a:ext cx="4048506" cy="4514850"/>
          </a:xfrm>
          <a:prstGeom prst="rect">
            <a:avLst/>
          </a:prstGeom>
        </p:spPr>
      </p:pic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EF4D2BA0-98E7-BD40-F89F-B8A1B4021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616" y="314326"/>
            <a:ext cx="4057650" cy="4514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FCBCD20E-3BF7-EEE8-F157-5FEDBF4D0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7" y="170550"/>
            <a:ext cx="4103763" cy="4802400"/>
          </a:xfrm>
          <a:prstGeom prst="rect">
            <a:avLst/>
          </a:prstGeom>
        </p:spPr>
      </p:pic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B50EA786-AA95-52D6-9A86-0339370397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611"/>
          <a:stretch/>
        </p:blipFill>
        <p:spPr>
          <a:xfrm>
            <a:off x="4471416" y="170550"/>
            <a:ext cx="4425696" cy="4802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5BF5D9-191B-DBFF-9DA3-C0AE7C494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475"/>
          <a:stretch/>
        </p:blipFill>
        <p:spPr>
          <a:xfrm>
            <a:off x="0" y="146304"/>
            <a:ext cx="4473544" cy="483717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FECF010-B8F3-7300-FBB7-BCB2CB27B4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755"/>
          <a:stretch/>
        </p:blipFill>
        <p:spPr>
          <a:xfrm>
            <a:off x="4473543" y="146304"/>
            <a:ext cx="4473543" cy="48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26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62BAED6-6E2B-FE2A-6DEC-69FDA3E87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9860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52"/>
          <p:cNvPicPr preferRelativeResize="0"/>
          <p:nvPr/>
        </p:nvPicPr>
        <p:blipFill rotWithShape="1">
          <a:blip r:embed="rId3">
            <a:alphaModFix/>
          </a:blip>
          <a:srcRect t="15611"/>
          <a:stretch/>
        </p:blipFill>
        <p:spPr>
          <a:xfrm>
            <a:off x="0" y="75"/>
            <a:ext cx="9144001" cy="51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E5EA958-983D-1A3D-279F-F6A4164E8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23164" y="0"/>
            <a:ext cx="7927468" cy="1362456"/>
          </a:xfrm>
        </p:spPr>
        <p:txBody>
          <a:bodyPr/>
          <a:lstStyle/>
          <a:p>
            <a:r>
              <a:rPr lang="en-US" sz="3000" dirty="0"/>
              <a:t>7. </a:t>
            </a:r>
            <a:r>
              <a:rPr lang="en-US" sz="3000" dirty="0" err="1"/>
              <a:t>Tampilan</a:t>
            </a:r>
            <a:r>
              <a:rPr lang="en-US" sz="3000" dirty="0"/>
              <a:t> </a:t>
            </a:r>
            <a:r>
              <a:rPr lang="en-US" sz="3000" dirty="0" err="1"/>
              <a:t>Unggahan</a:t>
            </a:r>
            <a:r>
              <a:rPr lang="en-US" sz="3000" dirty="0"/>
              <a:t> Pada GitHub </a:t>
            </a:r>
          </a:p>
        </p:txBody>
      </p:sp>
      <p:pic>
        <p:nvPicPr>
          <p:cNvPr id="8" name="Picture 7" descr="Graphical user interface, text, application, email, website&#10;&#10;Description automatically generated">
            <a:extLst>
              <a:ext uri="{FF2B5EF4-FFF2-40B4-BE49-F238E27FC236}">
                <a16:creationId xmlns:a16="http://schemas.microsoft.com/office/drawing/2014/main" id="{3FF0397C-7B01-F214-E0DC-E1E189D82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50" y="547422"/>
            <a:ext cx="7200900" cy="450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041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8"/>
          <p:cNvSpPr txBox="1">
            <a:spLocks noGrp="1"/>
          </p:cNvSpPr>
          <p:nvPr>
            <p:ph type="title"/>
          </p:nvPr>
        </p:nvSpPr>
        <p:spPr>
          <a:xfrm>
            <a:off x="665997" y="826612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SEKIAN &amp; TERIMA KASIH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22" name="Google Shape;522;p48"/>
          <p:cNvSpPr/>
          <p:nvPr/>
        </p:nvSpPr>
        <p:spPr>
          <a:xfrm>
            <a:off x="3188132" y="1531088"/>
            <a:ext cx="2785800" cy="2785800"/>
          </a:xfrm>
          <a:prstGeom prst="blockArc">
            <a:avLst>
              <a:gd name="adj1" fmla="val 16249602"/>
              <a:gd name="adj2" fmla="val 76531"/>
              <a:gd name="adj3" fmla="val 15006"/>
            </a:avLst>
          </a:prstGeom>
          <a:solidFill>
            <a:schemeClr val="accent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3" name="Google Shape;523;p48"/>
          <p:cNvSpPr/>
          <p:nvPr/>
        </p:nvSpPr>
        <p:spPr>
          <a:xfrm rot="-5400000">
            <a:off x="3188132" y="1530912"/>
            <a:ext cx="2785800" cy="2785800"/>
          </a:xfrm>
          <a:prstGeom prst="blockArc">
            <a:avLst>
              <a:gd name="adj1" fmla="val 16249602"/>
              <a:gd name="adj2" fmla="val 76531"/>
              <a:gd name="adj3" fmla="val 15006"/>
            </a:avLst>
          </a:prstGeom>
          <a:solidFill>
            <a:schemeClr val="accent2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8"/>
          <p:cNvSpPr/>
          <p:nvPr/>
        </p:nvSpPr>
        <p:spPr>
          <a:xfrm rot="10800000">
            <a:off x="3187948" y="1530912"/>
            <a:ext cx="2785800" cy="2785800"/>
          </a:xfrm>
          <a:prstGeom prst="blockArc">
            <a:avLst>
              <a:gd name="adj1" fmla="val 16249602"/>
              <a:gd name="adj2" fmla="val 76531"/>
              <a:gd name="adj3" fmla="val 15006"/>
            </a:avLst>
          </a:prstGeom>
          <a:solidFill>
            <a:schemeClr val="accent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48"/>
          <p:cNvSpPr/>
          <p:nvPr/>
        </p:nvSpPr>
        <p:spPr>
          <a:xfrm rot="5400000">
            <a:off x="3187948" y="1531088"/>
            <a:ext cx="2785800" cy="2785800"/>
          </a:xfrm>
          <a:prstGeom prst="blockArc">
            <a:avLst>
              <a:gd name="adj1" fmla="val 16249602"/>
              <a:gd name="adj2" fmla="val 76531"/>
              <a:gd name="adj3" fmla="val 15006"/>
            </a:avLst>
          </a:prstGeom>
          <a:solidFill>
            <a:schemeClr val="accent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8"/>
          <p:cNvSpPr/>
          <p:nvPr/>
        </p:nvSpPr>
        <p:spPr>
          <a:xfrm rot="10800000">
            <a:off x="6793050" y="-239800"/>
            <a:ext cx="2636700" cy="17709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5" name="Google Shape;535;p48"/>
          <p:cNvPicPr preferRelativeResize="0"/>
          <p:nvPr/>
        </p:nvPicPr>
        <p:blipFill rotWithShape="1">
          <a:blip r:embed="rId3">
            <a:alphaModFix/>
          </a:blip>
          <a:srcRect l="19983" t="40621" r="22706" b="2692"/>
          <a:stretch/>
        </p:blipFill>
        <p:spPr>
          <a:xfrm>
            <a:off x="3743590" y="2095500"/>
            <a:ext cx="1674900" cy="165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53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1" grpId="1"/>
      <p:bldP spid="521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>
            <a:spLocks noGrp="1"/>
          </p:cNvSpPr>
          <p:nvPr>
            <p:ph type="body" idx="1"/>
          </p:nvPr>
        </p:nvSpPr>
        <p:spPr>
          <a:xfrm>
            <a:off x="657225" y="1126574"/>
            <a:ext cx="7766775" cy="3838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Aplikasi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penjualan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merupakan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program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ditulis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dalam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bahasa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assembly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arsitektur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x86.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Aplikasi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bertujuan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menyimulasikan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toko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di mana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dapat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memilih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diinginkan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dan program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menghitung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menampilkan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total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pesanan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 Program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Penjualan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dibuat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dengan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tujuan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memenuhi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Tugas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Akhir Dasar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Sistem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Komputer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latin typeface="Times" pitchFamily="2" charset="0"/>
                <a:ea typeface="Calibri" panose="020F0502020204030204" pitchFamily="34" charset="0"/>
                <a:cs typeface="AppleSystemUIFont"/>
              </a:rPr>
              <a:t>     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Program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meminta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input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melalui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beberapa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prompt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ditampilkan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di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layar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menanyakan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nama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jenis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ingin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dibeli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dan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diinginkan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dapat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memasukkan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inputnya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melalui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keyboard, dan program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menyimpan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input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tersebut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dalam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variabel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sesuai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Setelah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memasukkan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semua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input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diperlukan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program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menggunakan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data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disimpan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dalam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tabel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menghitung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total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pesanan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 Program juga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menampilkan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total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tersebut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kepada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0" algn="just">
              <a:lnSpc>
                <a:spcPct val="150000"/>
              </a:lnSpc>
              <a:buNone/>
            </a:pP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Overall,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aplikasi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merupakan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program yang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berguna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mempermudah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proses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penjualan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di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toko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dengan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menghitung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total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pesanan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secara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otomatis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menampilkan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hasilnya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kepada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pengguna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Aplikasi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dapat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menghemat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waktu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mengurangi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kesalahan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dalam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proses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penjualan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di </a:t>
            </a:r>
            <a:r>
              <a:rPr lang="en-US" sz="1000" dirty="0" err="1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toko</a:t>
            </a:r>
            <a:r>
              <a:rPr lang="en-US" sz="1000" dirty="0">
                <a:solidFill>
                  <a:schemeClr val="tx2"/>
                </a:solidFill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</a:t>
            </a:r>
            <a:endParaRPr lang="en-ID" sz="1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chemeClr val="tx2"/>
              </a:solidFill>
            </a:endParaRPr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657225" y="359300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1. </a:t>
            </a:r>
            <a:r>
              <a:rPr lang="en" sz="2600" dirty="0" err="1"/>
              <a:t>Deskripsi</a:t>
            </a:r>
            <a:r>
              <a:rPr lang="en" sz="2600" dirty="0"/>
              <a:t> </a:t>
            </a:r>
            <a:r>
              <a:rPr lang="en" sz="2600" dirty="0" err="1"/>
              <a:t>Aplikasi</a:t>
            </a:r>
            <a:endParaRPr sz="26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1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build="p"/>
      <p:bldP spid="16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>
            <a:spLocks noGrp="1"/>
          </p:cNvSpPr>
          <p:nvPr>
            <p:ph type="title" idx="9"/>
          </p:nvPr>
        </p:nvSpPr>
        <p:spPr>
          <a:xfrm>
            <a:off x="672010" y="400816"/>
            <a:ext cx="4129715" cy="711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/>
              <a:t>2. F</a:t>
            </a:r>
            <a:r>
              <a:rPr lang="en" sz="1600" dirty="0" err="1"/>
              <a:t>lowchart</a:t>
            </a:r>
            <a:endParaRPr sz="1600" dirty="0"/>
          </a:p>
        </p:txBody>
      </p:sp>
      <p:sp>
        <p:nvSpPr>
          <p:cNvPr id="181" name="Google Shape;181;p31"/>
          <p:cNvSpPr txBox="1">
            <a:spLocks noGrp="1"/>
          </p:cNvSpPr>
          <p:nvPr>
            <p:ph type="title" idx="8"/>
          </p:nvPr>
        </p:nvSpPr>
        <p:spPr>
          <a:xfrm>
            <a:off x="3983078" y="5460693"/>
            <a:ext cx="11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" dirty="0"/>
              <a:t>03</a:t>
            </a:r>
            <a:endParaRPr sz="100" dirty="0"/>
          </a:p>
        </p:txBody>
      </p:sp>
      <p:pic>
        <p:nvPicPr>
          <p:cNvPr id="182" name="Google Shape;182;p31"/>
          <p:cNvPicPr preferRelativeResize="0"/>
          <p:nvPr/>
        </p:nvPicPr>
        <p:blipFill rotWithShape="1">
          <a:blip r:embed="rId3">
            <a:alphaModFix/>
          </a:blip>
          <a:srcRect r="37327"/>
          <a:stretch/>
        </p:blipFill>
        <p:spPr>
          <a:xfrm>
            <a:off x="883924" y="2068119"/>
            <a:ext cx="2391340" cy="2543011"/>
          </a:xfrm>
          <a:prstGeom prst="rect">
            <a:avLst/>
          </a:prstGeom>
          <a:noFill/>
          <a:ln w="762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5D70AE4B-5569-AE61-4A35-6C3BCF14D8D3}"/>
              </a:ext>
            </a:extLst>
          </p:cNvPr>
          <p:cNvSpPr/>
          <p:nvPr/>
        </p:nvSpPr>
        <p:spPr>
          <a:xfrm>
            <a:off x="6407133" y="142761"/>
            <a:ext cx="625025" cy="32139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" dirty="0"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START</a:t>
            </a:r>
            <a:endParaRPr lang="en-ID" sz="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Parallelogram 7">
            <a:extLst>
              <a:ext uri="{FF2B5EF4-FFF2-40B4-BE49-F238E27FC236}">
                <a16:creationId xmlns:a16="http://schemas.microsoft.com/office/drawing/2014/main" id="{40F3C5A3-1742-B33D-C763-6F42AC058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3938" y="684754"/>
            <a:ext cx="2276702" cy="189298"/>
          </a:xfrm>
          <a:prstGeom prst="parallelogram">
            <a:avLst>
              <a:gd name="adj" fmla="val 24964"/>
            </a:avLst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TAMPILAN AWAL TOKO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Parallelogram 12">
            <a:extLst>
              <a:ext uri="{FF2B5EF4-FFF2-40B4-BE49-F238E27FC236}">
                <a16:creationId xmlns:a16="http://schemas.microsoft.com/office/drawing/2014/main" id="{D25BA726-AE91-28F0-770C-62EFD2D68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373" y="1436777"/>
            <a:ext cx="2276702" cy="238325"/>
          </a:xfrm>
          <a:prstGeom prst="parallelogram">
            <a:avLst>
              <a:gd name="adj" fmla="val 24994"/>
            </a:avLst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MINTA  INPUT  KONFIRMASI PEMBELI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Parallelogram 8">
            <a:extLst>
              <a:ext uri="{FF2B5EF4-FFF2-40B4-BE49-F238E27FC236}">
                <a16:creationId xmlns:a16="http://schemas.microsoft.com/office/drawing/2014/main" id="{F945CEC1-9271-CBD1-FB3D-F74EECCD0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294" y="1057268"/>
            <a:ext cx="2276702" cy="201528"/>
          </a:xfrm>
          <a:prstGeom prst="parallelogram">
            <a:avLst>
              <a:gd name="adj" fmla="val 25043"/>
            </a:avLst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MINTA  INPUT NAMA PEMBELI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Parallelogram 14">
            <a:extLst>
              <a:ext uri="{FF2B5EF4-FFF2-40B4-BE49-F238E27FC236}">
                <a16:creationId xmlns:a16="http://schemas.microsoft.com/office/drawing/2014/main" id="{2A04A5EC-052B-6126-5811-C43187CC26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3938" y="1863169"/>
            <a:ext cx="2276702" cy="238326"/>
          </a:xfrm>
          <a:prstGeom prst="parallelogram">
            <a:avLst>
              <a:gd name="adj" fmla="val 24971"/>
            </a:avLst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MINTA  INPUT UKURAN YANG DIINGINKAN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Parallelogram 16">
            <a:extLst>
              <a:ext uri="{FF2B5EF4-FFF2-40B4-BE49-F238E27FC236}">
                <a16:creationId xmlns:a16="http://schemas.microsoft.com/office/drawing/2014/main" id="{0E8C96E5-6F67-13B0-F85D-110247ABD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0807" y="2323465"/>
            <a:ext cx="2276702" cy="238325"/>
          </a:xfrm>
          <a:prstGeom prst="parallelogram">
            <a:avLst>
              <a:gd name="adj" fmla="val 25043"/>
            </a:avLst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HITUNG HARGA TOTAL PESANAN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BFDF1C89-C291-DE9C-5496-D7CA30F93F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0807" y="2743129"/>
            <a:ext cx="2276702" cy="23832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TAMPILKAN HARGA TOTAL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PESANAN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20">
            <a:extLst>
              <a:ext uri="{FF2B5EF4-FFF2-40B4-BE49-F238E27FC236}">
                <a16:creationId xmlns:a16="http://schemas.microsoft.com/office/drawing/2014/main" id="{4538E830-72A9-644E-DE1F-757914968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2158" y="3184814"/>
            <a:ext cx="2276701" cy="238326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TANYA</a:t>
            </a:r>
            <a:r>
              <a:rPr kumimoji="0" lang="en-US" altLang="en-US" sz="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 APAKAH PENGGUNA INGIN MEMESAN LAGI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27">
            <a:extLst>
              <a:ext uri="{FF2B5EF4-FFF2-40B4-BE49-F238E27FC236}">
                <a16:creationId xmlns:a16="http://schemas.microsoft.com/office/drawing/2014/main" id="{34D44BC1-77E3-3C82-9F35-B5758E8EAA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131" y="4049481"/>
            <a:ext cx="623562" cy="238326"/>
          </a:xfrm>
          <a:prstGeom prst="rect">
            <a:avLst/>
          </a:prstGeom>
          <a:noFill/>
          <a:ln w="12700">
            <a:solidFill>
              <a:srgbClr val="1F376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YA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97D4E0B9-A64B-C659-602B-7380D752A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3946" y="4056627"/>
            <a:ext cx="623562" cy="238327"/>
          </a:xfrm>
          <a:prstGeom prst="rect">
            <a:avLst/>
          </a:prstGeom>
          <a:noFill/>
          <a:ln w="12700">
            <a:solidFill>
              <a:srgbClr val="1F376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800" dirty="0">
                <a:latin typeface="Times" pitchFamily="2" charset="0"/>
              </a:rPr>
              <a:t>NO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3" name="Rectangle 31">
            <a:extLst>
              <a:ext uri="{FF2B5EF4-FFF2-40B4-BE49-F238E27FC236}">
                <a16:creationId xmlns:a16="http://schemas.microsoft.com/office/drawing/2014/main" id="{504523F4-2143-5877-3A03-68FED5683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089" y="4458244"/>
            <a:ext cx="949375" cy="23832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ULANGI DARI AWAL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22EFA943-A445-FC9C-87DE-B8B11A3F5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3271" y="4447602"/>
            <a:ext cx="944237" cy="256553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SELESAI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6" name="Oval 36">
            <a:extLst>
              <a:ext uri="{FF2B5EF4-FFF2-40B4-BE49-F238E27FC236}">
                <a16:creationId xmlns:a16="http://schemas.microsoft.com/office/drawing/2014/main" id="{A4446049-FE7D-8AE6-62C4-265235392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9420" y="4833050"/>
            <a:ext cx="844550" cy="256554"/>
          </a:xfrm>
          <a:prstGeom prst="ellipse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  <a:ea typeface="Calibri" panose="020F0502020204030204" pitchFamily="34" charset="0"/>
                <a:cs typeface="Times New Roman (Body CS)"/>
              </a:rPr>
              <a:t>END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504D6AAF-F098-43EF-65D6-142079AFDD36}"/>
              </a:ext>
            </a:extLst>
          </p:cNvPr>
          <p:cNvSpPr/>
          <p:nvPr/>
        </p:nvSpPr>
        <p:spPr>
          <a:xfrm>
            <a:off x="6632559" y="503415"/>
            <a:ext cx="155900" cy="19323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Down Arrow 54">
            <a:extLst>
              <a:ext uri="{FF2B5EF4-FFF2-40B4-BE49-F238E27FC236}">
                <a16:creationId xmlns:a16="http://schemas.microsoft.com/office/drawing/2014/main" id="{93A412F4-0F88-7A28-8C6E-8507D54C7614}"/>
              </a:ext>
            </a:extLst>
          </p:cNvPr>
          <p:cNvSpPr/>
          <p:nvPr/>
        </p:nvSpPr>
        <p:spPr>
          <a:xfrm>
            <a:off x="6632559" y="872094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Down Arrow 55">
            <a:extLst>
              <a:ext uri="{FF2B5EF4-FFF2-40B4-BE49-F238E27FC236}">
                <a16:creationId xmlns:a16="http://schemas.microsoft.com/office/drawing/2014/main" id="{0057795C-E8A0-B392-CD3B-5382B1746F8D}"/>
              </a:ext>
            </a:extLst>
          </p:cNvPr>
          <p:cNvSpPr/>
          <p:nvPr/>
        </p:nvSpPr>
        <p:spPr>
          <a:xfrm>
            <a:off x="6646944" y="1253217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Down Arrow 56">
            <a:extLst>
              <a:ext uri="{FF2B5EF4-FFF2-40B4-BE49-F238E27FC236}">
                <a16:creationId xmlns:a16="http://schemas.microsoft.com/office/drawing/2014/main" id="{EDB76422-B7E5-0753-322B-D93A2DB446A3}"/>
              </a:ext>
            </a:extLst>
          </p:cNvPr>
          <p:cNvSpPr/>
          <p:nvPr/>
        </p:nvSpPr>
        <p:spPr>
          <a:xfrm>
            <a:off x="6641695" y="1688505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>
            <a:extLst>
              <a:ext uri="{FF2B5EF4-FFF2-40B4-BE49-F238E27FC236}">
                <a16:creationId xmlns:a16="http://schemas.microsoft.com/office/drawing/2014/main" id="{A14C2CDD-8E2D-FC1A-7E69-7A9EF113E7BE}"/>
              </a:ext>
            </a:extLst>
          </p:cNvPr>
          <p:cNvSpPr/>
          <p:nvPr/>
        </p:nvSpPr>
        <p:spPr>
          <a:xfrm>
            <a:off x="6641695" y="2115017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Down Arrow 58">
            <a:extLst>
              <a:ext uri="{FF2B5EF4-FFF2-40B4-BE49-F238E27FC236}">
                <a16:creationId xmlns:a16="http://schemas.microsoft.com/office/drawing/2014/main" id="{01D3EFDC-BC47-453F-2553-E5F27DA2E2CB}"/>
              </a:ext>
            </a:extLst>
          </p:cNvPr>
          <p:cNvSpPr/>
          <p:nvPr/>
        </p:nvSpPr>
        <p:spPr>
          <a:xfrm>
            <a:off x="6645195" y="2570378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own Arrow 59">
            <a:extLst>
              <a:ext uri="{FF2B5EF4-FFF2-40B4-BE49-F238E27FC236}">
                <a16:creationId xmlns:a16="http://schemas.microsoft.com/office/drawing/2014/main" id="{47941C1E-3A09-2A15-7CD8-921F1C45B5A1}"/>
              </a:ext>
            </a:extLst>
          </p:cNvPr>
          <p:cNvSpPr/>
          <p:nvPr/>
        </p:nvSpPr>
        <p:spPr>
          <a:xfrm>
            <a:off x="6641695" y="2994976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3750EB9-FEA8-4DBF-1FC1-6634248E2E1D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 flipH="1">
            <a:off x="5849912" y="3423140"/>
            <a:ext cx="860597" cy="62634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C8FF70F2-797F-3F73-3A6F-6FC9CB689399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6710509" y="3423140"/>
            <a:ext cx="805218" cy="633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Down Arrow 132">
            <a:extLst>
              <a:ext uri="{FF2B5EF4-FFF2-40B4-BE49-F238E27FC236}">
                <a16:creationId xmlns:a16="http://schemas.microsoft.com/office/drawing/2014/main" id="{B17F786C-4FFE-EE82-7928-6B6340D7C1A8}"/>
              </a:ext>
            </a:extLst>
          </p:cNvPr>
          <p:cNvSpPr/>
          <p:nvPr/>
        </p:nvSpPr>
        <p:spPr>
          <a:xfrm>
            <a:off x="5771962" y="4287807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Down Arrow 133">
            <a:extLst>
              <a:ext uri="{FF2B5EF4-FFF2-40B4-BE49-F238E27FC236}">
                <a16:creationId xmlns:a16="http://schemas.microsoft.com/office/drawing/2014/main" id="{85744325-F1DA-06F7-0F71-6D7AF447E918}"/>
              </a:ext>
            </a:extLst>
          </p:cNvPr>
          <p:cNvSpPr/>
          <p:nvPr/>
        </p:nvSpPr>
        <p:spPr>
          <a:xfrm>
            <a:off x="7437777" y="4297306"/>
            <a:ext cx="155900" cy="196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114558CE-BCE8-B071-461D-6E258FEF0BE0}"/>
              </a:ext>
            </a:extLst>
          </p:cNvPr>
          <p:cNvCxnSpPr>
            <a:cxnSpLocks/>
            <a:stCxn id="43" idx="2"/>
            <a:endCxn id="46" idx="0"/>
          </p:cNvCxnSpPr>
          <p:nvPr/>
        </p:nvCxnSpPr>
        <p:spPr>
          <a:xfrm>
            <a:off x="6023777" y="4696569"/>
            <a:ext cx="617918" cy="1364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A5529D8-2D92-F8D0-36FD-4F9F770F2051}"/>
              </a:ext>
            </a:extLst>
          </p:cNvPr>
          <p:cNvCxnSpPr>
            <a:cxnSpLocks/>
            <a:stCxn id="44" idx="2"/>
            <a:endCxn id="46" idx="0"/>
          </p:cNvCxnSpPr>
          <p:nvPr/>
        </p:nvCxnSpPr>
        <p:spPr>
          <a:xfrm flipH="1">
            <a:off x="6641695" y="4704155"/>
            <a:ext cx="713695" cy="1288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6" grpId="0" animBg="1"/>
      <p:bldP spid="17" grpId="0" animBg="1"/>
      <p:bldP spid="18" grpId="0" animBg="1"/>
      <p:bldP spid="19" grpId="0" animBg="1"/>
      <p:bldP spid="24" grpId="0" animBg="1"/>
      <p:bldP spid="27" grpId="0" animBg="1"/>
      <p:bldP spid="32" grpId="0" animBg="1"/>
      <p:bldP spid="37" grpId="0" animBg="1"/>
      <p:bldP spid="38" grpId="0" animBg="1"/>
      <p:bldP spid="39" grpId="0" animBg="1"/>
      <p:bldP spid="43" grpId="0" animBg="1"/>
      <p:bldP spid="44" grpId="0" animBg="1"/>
      <p:bldP spid="46" grpId="0" animBg="1"/>
      <p:bldP spid="54" grpId="1" animBg="1"/>
      <p:bldP spid="55" grpId="1" animBg="1"/>
      <p:bldP spid="56" grpId="1" animBg="1"/>
      <p:bldP spid="57" grpId="1" animBg="1"/>
      <p:bldP spid="58" grpId="1" animBg="1"/>
      <p:bldP spid="59" grpId="1" animBg="1"/>
      <p:bldP spid="60" grpId="1" animBg="1"/>
      <p:bldP spid="133" grpId="0" animBg="1"/>
      <p:bldP spid="1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3">
            <a:alphaModFix/>
          </a:blip>
          <a:srcRect l="23815" r="13937"/>
          <a:stretch/>
        </p:blipFill>
        <p:spPr>
          <a:xfrm>
            <a:off x="5296050" y="1414450"/>
            <a:ext cx="2753400" cy="3105600"/>
          </a:xfrm>
          <a:prstGeom prst="rect">
            <a:avLst/>
          </a:prstGeom>
          <a:noFill/>
          <a:ln w="762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88" name="Google Shape;188;p32"/>
          <p:cNvSpPr txBox="1">
            <a:spLocks noGrp="1"/>
          </p:cNvSpPr>
          <p:nvPr>
            <p:ph type="subTitle" idx="1"/>
          </p:nvPr>
        </p:nvSpPr>
        <p:spPr>
          <a:xfrm>
            <a:off x="657225" y="1414450"/>
            <a:ext cx="3724839" cy="33276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Masukkan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nama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Konfirmasi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pertanyaan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dari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aplikasi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Input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diinginkan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oleh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Setelah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itu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dapat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melihat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daftar jus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dijual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lengkap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dengan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ukurannya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Untuk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memilih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mana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ingin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hanya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perlu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mengisi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nomor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dari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daftar jus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buah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tersebut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Jika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telah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memilih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produk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ingin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maka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muncul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keterangan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dari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pilihan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yakni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nama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lengkap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dengan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harga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dari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tiap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Tetapi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jika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salah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memasukkan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opsi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tersedia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maka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program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otomatis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berhenti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Setelah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muncul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keterangan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tentang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menu yang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dipilih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pembeli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,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maka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program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berhenti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dan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dinyatakan</a:t>
            </a:r>
            <a:r>
              <a:rPr lang="en-US" sz="10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10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berhasil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89" name="Google Shape;189;p32"/>
          <p:cNvSpPr txBox="1">
            <a:spLocks noGrp="1"/>
          </p:cNvSpPr>
          <p:nvPr>
            <p:ph type="title"/>
          </p:nvPr>
        </p:nvSpPr>
        <p:spPr>
          <a:xfrm>
            <a:off x="-1286733" y="680479"/>
            <a:ext cx="782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</a:rPr>
              <a:t>3. Langkah – Langkah </a:t>
            </a:r>
            <a:r>
              <a:rPr lang="en" sz="1800" dirty="0" err="1">
                <a:solidFill>
                  <a:srgbClr val="000000"/>
                </a:solidFill>
              </a:rPr>
              <a:t>Penggunaan</a:t>
            </a:r>
            <a:endParaRPr sz="1800" dirty="0">
              <a:solidFill>
                <a:srgbClr val="000000"/>
              </a:solidFill>
            </a:endParaRPr>
          </a:p>
        </p:txBody>
      </p:sp>
      <p:sp>
        <p:nvSpPr>
          <p:cNvPr id="190" name="Google Shape;190;p32"/>
          <p:cNvSpPr/>
          <p:nvPr/>
        </p:nvSpPr>
        <p:spPr>
          <a:xfrm>
            <a:off x="7204424" y="327698"/>
            <a:ext cx="729300" cy="729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1" name="Google Shape;191;p32"/>
          <p:cNvGrpSpPr/>
          <p:nvPr/>
        </p:nvGrpSpPr>
        <p:grpSpPr>
          <a:xfrm>
            <a:off x="7266458" y="517580"/>
            <a:ext cx="621932" cy="396937"/>
            <a:chOff x="-18647525" y="4082625"/>
            <a:chExt cx="420850" cy="268600"/>
          </a:xfrm>
        </p:grpSpPr>
        <p:sp>
          <p:nvSpPr>
            <p:cNvPr id="192" name="Google Shape;192;p3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-18470075" y="4116944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2" name="Google Shape;196;p32">
            <a:extLst>
              <a:ext uri="{FF2B5EF4-FFF2-40B4-BE49-F238E27FC236}">
                <a16:creationId xmlns:a16="http://schemas.microsoft.com/office/drawing/2014/main" id="{11B978C5-6C95-E18E-94FA-AFB779BAA8D0}"/>
              </a:ext>
            </a:extLst>
          </p:cNvPr>
          <p:cNvCxnSpPr/>
          <p:nvPr/>
        </p:nvCxnSpPr>
        <p:spPr>
          <a:xfrm>
            <a:off x="6705102" y="1203664"/>
            <a:ext cx="14172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4" dur="500"/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500"/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4" dur="500"/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9" dur="500"/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1" build="p"/>
      <p:bldP spid="18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>
            <a:spLocks noGrp="1"/>
          </p:cNvSpPr>
          <p:nvPr>
            <p:ph type="ctrTitle"/>
          </p:nvPr>
        </p:nvSpPr>
        <p:spPr>
          <a:xfrm>
            <a:off x="-743346" y="2225457"/>
            <a:ext cx="4990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4. Desain </a:t>
            </a:r>
            <a:r>
              <a:rPr lang="en" sz="3000" dirty="0" err="1"/>
              <a:t>Antarmuka</a:t>
            </a:r>
            <a:endParaRPr sz="3000" dirty="0"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EAD9116A-7730-2265-E968-176EE0E53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562" y="369846"/>
            <a:ext cx="3590926" cy="4773654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A48ACC51-C3AF-1FEB-C406-BDD71FAB3F65}"/>
              </a:ext>
            </a:extLst>
          </p:cNvPr>
          <p:cNvSpPr/>
          <p:nvPr/>
        </p:nvSpPr>
        <p:spPr>
          <a:xfrm>
            <a:off x="4247154" y="2272041"/>
            <a:ext cx="649694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 txBox="1">
            <a:spLocks noGrp="1"/>
          </p:cNvSpPr>
          <p:nvPr>
            <p:ph type="title" idx="8"/>
          </p:nvPr>
        </p:nvSpPr>
        <p:spPr>
          <a:xfrm>
            <a:off x="657226" y="359300"/>
            <a:ext cx="33487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5. Kode Program </a:t>
            </a:r>
            <a:r>
              <a:rPr lang="en" sz="2000" dirty="0" err="1">
                <a:solidFill>
                  <a:schemeClr val="dk1"/>
                </a:solidFill>
              </a:rPr>
              <a:t>Untuk</a:t>
            </a:r>
            <a:r>
              <a:rPr lang="en" sz="2000" dirty="0">
                <a:solidFill>
                  <a:schemeClr val="dk1"/>
                </a:solidFill>
              </a:rPr>
              <a:t> Desain </a:t>
            </a:r>
            <a:r>
              <a:rPr lang="en" sz="2000" dirty="0" err="1">
                <a:solidFill>
                  <a:schemeClr val="dk1"/>
                </a:solidFill>
              </a:rPr>
              <a:t>Antarmuka</a:t>
            </a: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306" name="Google Shape;306;p37"/>
          <p:cNvPicPr preferRelativeResize="0"/>
          <p:nvPr/>
        </p:nvPicPr>
        <p:blipFill rotWithShape="1">
          <a:blip r:embed="rId3">
            <a:alphaModFix/>
          </a:blip>
          <a:srcRect l="15662" t="30268" r="18500" b="13428"/>
          <a:stretch/>
        </p:blipFill>
        <p:spPr>
          <a:xfrm>
            <a:off x="727449" y="1497925"/>
            <a:ext cx="2382474" cy="305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3810D97-539C-3D24-422F-7C353799B6B5}"/>
              </a:ext>
            </a:extLst>
          </p:cNvPr>
          <p:cNvSpPr txBox="1"/>
          <p:nvPr/>
        </p:nvSpPr>
        <p:spPr>
          <a:xfrm>
            <a:off x="2774804" y="1317440"/>
            <a:ext cx="29241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.model small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.code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org 100h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start: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jmp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mulai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daftar 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13,10,'----------------------------------------'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  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              JUICE FOR FUN             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  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13,10,'----------------------------------------$'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nama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13,10,'Nama                  :$'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jus	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13,10,'Ingin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Beli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Jus?       :$'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ukuran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13,10,'Ukuran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apa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        :$'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garis  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13,10,'----------------------------------------$'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tampung_nama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30,?,30 dup(?)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tampung_jus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43,?,43 dup(?)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tampung_ukuran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43,?,43 dup(?)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tampung_kode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db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13,?,43 dup(?)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mulai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:  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   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dx,offset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daftar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BFEE8C-37B3-3D06-4BE2-5FE9E88C352D}"/>
              </a:ext>
            </a:extLst>
          </p:cNvPr>
          <p:cNvSpPr txBox="1"/>
          <p:nvPr/>
        </p:nvSpPr>
        <p:spPr>
          <a:xfrm>
            <a:off x="5157278" y="645650"/>
            <a:ext cx="342706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dx,nama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ah,0ah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dx,tampung_nama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push dx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dx,jus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ah,0ah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dx,tampung_jus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push dx  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dx,ukuran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ah,0ah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lea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dx,tampung_ukuran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push dx  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</a:t>
            </a:r>
            <a:r>
              <a:rPr lang="en-US" sz="800" dirty="0" err="1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dx,offset</a:t>
            </a: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 garis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int 21h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ah,09h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ah,01h 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ah,07h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	mov ah,01h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/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 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>
              <a:tabLst>
                <a:tab pos="5349240" algn="l"/>
              </a:tabLst>
            </a:pPr>
            <a:r>
              <a:rPr lang="en-US" sz="800" dirty="0">
                <a:effectLst/>
                <a:latin typeface="Times" pitchFamily="2" charset="0"/>
                <a:ea typeface="Calibri" panose="020F0502020204030204" pitchFamily="34" charset="0"/>
                <a:cs typeface="AppleSystemUIFont"/>
              </a:rPr>
              <a:t>end start</a:t>
            </a:r>
            <a:endParaRPr lang="en-ID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" grpId="0"/>
      <p:bldP spid="20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971E46-F164-3F61-05BB-2A6CD0272B1A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557211" y="173561"/>
            <a:ext cx="7986713" cy="983725"/>
          </a:xfrm>
        </p:spPr>
        <p:txBody>
          <a:bodyPr/>
          <a:lstStyle/>
          <a:p>
            <a:pPr algn="l"/>
            <a:r>
              <a:rPr lang="en-US" sz="2600" dirty="0"/>
              <a:t>6. Kode </a:t>
            </a:r>
            <a:r>
              <a:rPr lang="en-US" sz="2600" dirty="0" err="1"/>
              <a:t>Keseluruhan</a:t>
            </a:r>
            <a:r>
              <a:rPr lang="en-US" sz="2600" dirty="0"/>
              <a:t> </a:t>
            </a:r>
            <a:r>
              <a:rPr lang="en-US" sz="2600" dirty="0" err="1"/>
              <a:t>Penjualan</a:t>
            </a:r>
            <a:endParaRPr lang="en-US" sz="2600" dirty="0"/>
          </a:p>
        </p:txBody>
      </p:sp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8A4B6349-C967-4411-B470-45C415B45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572"/>
          <a:stretch/>
        </p:blipFill>
        <p:spPr>
          <a:xfrm>
            <a:off x="1213371" y="700088"/>
            <a:ext cx="6815061" cy="4355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52"/>
          <p:cNvPicPr preferRelativeResize="0"/>
          <p:nvPr/>
        </p:nvPicPr>
        <p:blipFill rotWithShape="1">
          <a:blip r:embed="rId4">
            <a:alphaModFix/>
          </a:blip>
          <a:srcRect t="15611"/>
          <a:stretch/>
        </p:blipFill>
        <p:spPr>
          <a:xfrm>
            <a:off x="0" y="75"/>
            <a:ext cx="9144001" cy="51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52"/>
          <p:cNvSpPr txBox="1">
            <a:spLocks noGrp="1"/>
          </p:cNvSpPr>
          <p:nvPr>
            <p:ph type="title"/>
          </p:nvPr>
        </p:nvSpPr>
        <p:spPr>
          <a:xfrm>
            <a:off x="2047875" y="1512350"/>
            <a:ext cx="6247800" cy="19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AWESOME WORDS</a:t>
            </a:r>
            <a:endParaRPr b="1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F7B7978-E9B3-84CC-FF0A-70A7FA334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933" y="200062"/>
            <a:ext cx="5751480" cy="4743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/>
          <p:nvPr/>
        </p:nvSpPr>
        <p:spPr>
          <a:xfrm rot="10800000">
            <a:off x="5234400" y="-125"/>
            <a:ext cx="3909600" cy="2439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08C61829-1040-4083-F1BC-117EB71AA8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702"/>
          <a:stretch/>
        </p:blipFill>
        <p:spPr>
          <a:xfrm>
            <a:off x="5686425" y="214249"/>
            <a:ext cx="3005550" cy="47150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atural Juices Marketing Plan by Slidesgo">
  <a:themeElements>
    <a:clrScheme name="Simple Light">
      <a:dk1>
        <a:srgbClr val="000000"/>
      </a:dk1>
      <a:lt1>
        <a:srgbClr val="D9D9D9"/>
      </a:lt1>
      <a:dk2>
        <a:srgbClr val="535353"/>
      </a:dk2>
      <a:lt2>
        <a:srgbClr val="FFFFFF"/>
      </a:lt2>
      <a:accent1>
        <a:srgbClr val="5CD0EB"/>
      </a:accent1>
      <a:accent2>
        <a:srgbClr val="FABF0D"/>
      </a:accent2>
      <a:accent3>
        <a:srgbClr val="C1E553"/>
      </a:accent3>
      <a:accent4>
        <a:srgbClr val="FD5988"/>
      </a:accent4>
      <a:accent5>
        <a:srgbClr val="5CD0EB"/>
      </a:accent5>
      <a:accent6>
        <a:srgbClr val="C1E55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697</Words>
  <Application>Microsoft Macintosh PowerPoint</Application>
  <PresentationFormat>On-screen Show (16:9)</PresentationFormat>
  <Paragraphs>108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Raleway SemiBold</vt:lpstr>
      <vt:lpstr>Symbol</vt:lpstr>
      <vt:lpstr>Oswald</vt:lpstr>
      <vt:lpstr>Athiti Medium</vt:lpstr>
      <vt:lpstr>Fira Sans Extra Condensed Medium</vt:lpstr>
      <vt:lpstr>Times</vt:lpstr>
      <vt:lpstr>Nunito Light</vt:lpstr>
      <vt:lpstr>Calibri</vt:lpstr>
      <vt:lpstr>Capriola</vt:lpstr>
      <vt:lpstr>Arial</vt:lpstr>
      <vt:lpstr>Natural Juices Marketing Plan by Slidesgo</vt:lpstr>
      <vt:lpstr>lAPORAN TUGAS AKHIR PROGRAM PENJUALAN JUS BUAH</vt:lpstr>
      <vt:lpstr>1. Deskripsi Aplikasi</vt:lpstr>
      <vt:lpstr>2. Flowchart</vt:lpstr>
      <vt:lpstr>3. Langkah – Langkah Penggunaan</vt:lpstr>
      <vt:lpstr>4. Desain Antarmuka</vt:lpstr>
      <vt:lpstr>5. Kode Program Untuk Desain Antarmuka</vt:lpstr>
      <vt:lpstr>6. Kode Keseluruhan Penjualan</vt:lpstr>
      <vt:lpstr>AWESOME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7. Tampilan Unggahan Pada GitHub </vt:lpstr>
      <vt:lpstr>SEKIAN &amp;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lAPORAN TUGAS AKHIR PROGRAM PENJUALAN JUS BUAH</dc:title>
  <cp:lastModifiedBy>frhndfareschy1303@gmail.com</cp:lastModifiedBy>
  <cp:revision>6</cp:revision>
  <dcterms:modified xsi:type="dcterms:W3CDTF">2023-01-08T15:26:27Z</dcterms:modified>
</cp:coreProperties>
</file>